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81" y="-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0653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6737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0680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1514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2915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4238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6006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8725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6889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0245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9296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FB114-1C6F-4C9F-AAA8-86540901DFEA}" type="datetimeFigureOut">
              <a:rPr lang="es-VE" smtClean="0"/>
              <a:t>3/6/2020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B0639-4901-4ABE-B63A-A9ABB216045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8778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21505594.2019.158936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058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1000" y="5715000"/>
            <a:ext cx="8305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200" dirty="0" smtClean="0">
                <a:solidFill>
                  <a:schemeClr val="tx1"/>
                </a:solidFill>
              </a:rPr>
              <a:t>Figura 1. Ciclo de vida del </a:t>
            </a:r>
            <a:r>
              <a:rPr lang="es-VE" sz="1200" dirty="0" err="1" smtClean="0">
                <a:solidFill>
                  <a:schemeClr val="tx1"/>
                </a:solidFill>
              </a:rPr>
              <a:t>Coccidioides</a:t>
            </a:r>
            <a:r>
              <a:rPr lang="es-VE" sz="1200" dirty="0" smtClean="0">
                <a:solidFill>
                  <a:schemeClr val="tx1"/>
                </a:solidFill>
              </a:rPr>
              <a:t> </a:t>
            </a:r>
            <a:r>
              <a:rPr lang="es-VE" sz="1200" dirty="0" err="1" smtClean="0">
                <a:solidFill>
                  <a:schemeClr val="tx1"/>
                </a:solidFill>
              </a:rPr>
              <a:t>spp</a:t>
            </a:r>
            <a:r>
              <a:rPr lang="es-VE" sz="1200" dirty="0" smtClean="0">
                <a:solidFill>
                  <a:schemeClr val="tx1"/>
                </a:solidFill>
              </a:rPr>
              <a:t>. Durante la fase saprobia el organismo crece como micelios y madura a </a:t>
            </a:r>
            <a:r>
              <a:rPr lang="es-VE" sz="1200" dirty="0" err="1" smtClean="0">
                <a:solidFill>
                  <a:schemeClr val="tx1"/>
                </a:solidFill>
              </a:rPr>
              <a:t>artroconidias</a:t>
            </a:r>
            <a:r>
              <a:rPr lang="es-VE" sz="1200" dirty="0" smtClean="0">
                <a:solidFill>
                  <a:schemeClr val="tx1"/>
                </a:solidFill>
              </a:rPr>
              <a:t>. Las </a:t>
            </a:r>
            <a:r>
              <a:rPr lang="es-VE" sz="1200" dirty="0" err="1" smtClean="0">
                <a:solidFill>
                  <a:schemeClr val="tx1"/>
                </a:solidFill>
              </a:rPr>
              <a:t>conidias</a:t>
            </a:r>
            <a:r>
              <a:rPr lang="es-VE" sz="1200" dirty="0" smtClean="0">
                <a:solidFill>
                  <a:schemeClr val="tx1"/>
                </a:solidFill>
              </a:rPr>
              <a:t> asexuadas son inhaladas por el </a:t>
            </a:r>
            <a:r>
              <a:rPr lang="es-VE" sz="1200" dirty="0" err="1" smtClean="0">
                <a:solidFill>
                  <a:schemeClr val="tx1"/>
                </a:solidFill>
              </a:rPr>
              <a:t>huesped</a:t>
            </a:r>
            <a:r>
              <a:rPr lang="es-VE" sz="1200" dirty="0" smtClean="0">
                <a:solidFill>
                  <a:schemeClr val="tx1"/>
                </a:solidFill>
              </a:rPr>
              <a:t> susceptible.  En las primeras 48 horas el hongo experimenta un cambio morfológico y forma </a:t>
            </a:r>
            <a:r>
              <a:rPr lang="es-VE" sz="1200" dirty="0" err="1" smtClean="0">
                <a:solidFill>
                  <a:schemeClr val="tx1"/>
                </a:solidFill>
              </a:rPr>
              <a:t>esférulas</a:t>
            </a:r>
            <a:r>
              <a:rPr lang="es-VE" sz="1200" dirty="0" smtClean="0">
                <a:solidFill>
                  <a:schemeClr val="tx1"/>
                </a:solidFill>
              </a:rPr>
              <a:t>. La </a:t>
            </a:r>
            <a:r>
              <a:rPr lang="es-VE" sz="1200" dirty="0" err="1" smtClean="0">
                <a:solidFill>
                  <a:schemeClr val="tx1"/>
                </a:solidFill>
              </a:rPr>
              <a:t>esférula</a:t>
            </a:r>
            <a:r>
              <a:rPr lang="es-VE" sz="1200" dirty="0" smtClean="0">
                <a:solidFill>
                  <a:schemeClr val="tx1"/>
                </a:solidFill>
              </a:rPr>
              <a:t> madura y contiene múltiples </a:t>
            </a:r>
            <a:r>
              <a:rPr lang="es-VE" sz="1200" dirty="0" err="1" smtClean="0">
                <a:solidFill>
                  <a:schemeClr val="tx1"/>
                </a:solidFill>
              </a:rPr>
              <a:t>endosporas</a:t>
            </a:r>
            <a:r>
              <a:rPr lang="es-VE" sz="1200" dirty="0" smtClean="0">
                <a:solidFill>
                  <a:schemeClr val="tx1"/>
                </a:solidFill>
              </a:rPr>
              <a:t>  que potencialmente pueden diseminarse a pulmones, piel , huesos o sistema nervioso central. Tomado de: </a:t>
            </a:r>
            <a:r>
              <a:rPr lang="es-VE" sz="1200" dirty="0" err="1" smtClean="0">
                <a:solidFill>
                  <a:schemeClr val="tx1"/>
                </a:solidFill>
              </a:rPr>
              <a:t>Kollath</a:t>
            </a:r>
            <a:r>
              <a:rPr lang="es-VE" sz="1200" dirty="0" smtClean="0">
                <a:solidFill>
                  <a:schemeClr val="tx1"/>
                </a:solidFill>
              </a:rPr>
              <a:t> DR, Miller KJ, </a:t>
            </a:r>
            <a:r>
              <a:rPr lang="es-VE" sz="1200" dirty="0" err="1" smtClean="0">
                <a:solidFill>
                  <a:schemeClr val="tx1"/>
                </a:solidFill>
              </a:rPr>
              <a:t>Barker</a:t>
            </a:r>
            <a:r>
              <a:rPr lang="es-VE" sz="1200" dirty="0" smtClean="0">
                <a:solidFill>
                  <a:schemeClr val="tx1"/>
                </a:solidFill>
              </a:rPr>
              <a:t> N. </a:t>
            </a:r>
            <a:r>
              <a:rPr lang="es-VE" sz="1200" dirty="0" err="1" smtClean="0">
                <a:solidFill>
                  <a:schemeClr val="tx1"/>
                </a:solidFill>
              </a:rPr>
              <a:t>Virulence</a:t>
            </a:r>
            <a:r>
              <a:rPr lang="es-VE" sz="1200" dirty="0" smtClean="0">
                <a:solidFill>
                  <a:schemeClr val="tx1"/>
                </a:solidFill>
              </a:rPr>
              <a:t> 2019;10 (1): 222-233. </a:t>
            </a:r>
            <a:r>
              <a:rPr lang="es-VE" sz="1200" dirty="0" smtClean="0">
                <a:solidFill>
                  <a:schemeClr val="tx1"/>
                </a:solidFill>
                <a:hlinkClick r:id="rId3"/>
              </a:rPr>
              <a:t>https://doi.org/10.1080/21505594.2019.1589363</a:t>
            </a:r>
            <a:r>
              <a:rPr lang="es-VE" sz="1200" dirty="0" smtClean="0">
                <a:solidFill>
                  <a:schemeClr val="tx1"/>
                </a:solidFill>
              </a:rPr>
              <a:t> Open </a:t>
            </a:r>
            <a:r>
              <a:rPr lang="es-VE" sz="1200" dirty="0" err="1" smtClean="0">
                <a:solidFill>
                  <a:schemeClr val="tx1"/>
                </a:solidFill>
              </a:rPr>
              <a:t>access</a:t>
            </a:r>
            <a:r>
              <a:rPr lang="es-VE" sz="1200" dirty="0" smtClean="0">
                <a:solidFill>
                  <a:schemeClr val="tx1"/>
                </a:solidFill>
              </a:rPr>
              <a:t>.</a:t>
            </a:r>
            <a:endParaRPr lang="es-VE" sz="1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47800" y="838200"/>
            <a:ext cx="2286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b="1" dirty="0" smtClean="0">
                <a:solidFill>
                  <a:schemeClr val="bg1"/>
                </a:solidFill>
              </a:rPr>
              <a:t>CICLO DE VIDA SAPROBIO</a:t>
            </a:r>
            <a:endParaRPr lang="es-VE" sz="14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53000" y="838200"/>
            <a:ext cx="2286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b="1" dirty="0" smtClean="0">
                <a:solidFill>
                  <a:schemeClr val="bg1"/>
                </a:solidFill>
              </a:rPr>
              <a:t>CICLO DE VIDA PARASITARIO</a:t>
            </a:r>
            <a:endParaRPr lang="es-V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2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819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2478529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3581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562600" y="2209800"/>
            <a:ext cx="3429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200" dirty="0" smtClean="0">
                <a:solidFill>
                  <a:schemeClr val="tx1"/>
                </a:solidFill>
              </a:rPr>
              <a:t>Figura 2.A y B. Placas eritematosas en cara de donde se toma primera biopsia en marzo 2018 reportada como </a:t>
            </a:r>
            <a:r>
              <a:rPr lang="es-VE" sz="1200" dirty="0" err="1" smtClean="0">
                <a:solidFill>
                  <a:schemeClr val="tx1"/>
                </a:solidFill>
              </a:rPr>
              <a:t>sarcoidosis</a:t>
            </a:r>
            <a:endParaRPr lang="es-VE" sz="12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10000" y="5791200"/>
            <a:ext cx="3505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200" dirty="0" smtClean="0">
                <a:solidFill>
                  <a:schemeClr val="tx1"/>
                </a:solidFill>
              </a:rPr>
              <a:t>Figura 3. Placa extensa, erosionada, superficie algo verrugosa con costras y pústulas posterior a tratamiento para </a:t>
            </a:r>
            <a:r>
              <a:rPr lang="es-VE" sz="1200" dirty="0" err="1" smtClean="0">
                <a:solidFill>
                  <a:schemeClr val="tx1"/>
                </a:solidFill>
              </a:rPr>
              <a:t>sarcoidosis</a:t>
            </a:r>
            <a:r>
              <a:rPr lang="es-VE" sz="1200" dirty="0" smtClean="0">
                <a:solidFill>
                  <a:schemeClr val="tx1"/>
                </a:solidFill>
              </a:rPr>
              <a:t>. Noviembre 2018</a:t>
            </a:r>
            <a:endParaRPr lang="es-VE" sz="1200" dirty="0">
              <a:solidFill>
                <a:schemeClr val="tx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457200" y="1066800"/>
            <a:ext cx="1066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Elipse"/>
          <p:cNvSpPr/>
          <p:nvPr/>
        </p:nvSpPr>
        <p:spPr>
          <a:xfrm>
            <a:off x="685800" y="4191000"/>
            <a:ext cx="10668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Elipse"/>
          <p:cNvSpPr/>
          <p:nvPr/>
        </p:nvSpPr>
        <p:spPr>
          <a:xfrm>
            <a:off x="2743200" y="4419600"/>
            <a:ext cx="8382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5123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zabeth\Pictures\Infecciones\Coccidiodomicosis\Coccidiodomicosis 10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529418" cy="3581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izabeth\Pictures\Infecciones\Coccidiodomicosis\Granuloma cocidiodial 40x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371934" cy="3581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3400" y="3733800"/>
            <a:ext cx="7848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1200" dirty="0" smtClean="0">
                <a:solidFill>
                  <a:schemeClr val="tx1"/>
                </a:solidFill>
              </a:rPr>
              <a:t>Figura 4.A. H/E 10x. Epidermis con </a:t>
            </a:r>
            <a:r>
              <a:rPr lang="es-VE" sz="1200" dirty="0" err="1" smtClean="0">
                <a:solidFill>
                  <a:schemeClr val="tx1"/>
                </a:solidFill>
              </a:rPr>
              <a:t>con</a:t>
            </a:r>
            <a:r>
              <a:rPr lang="es-VE" sz="1200" dirty="0">
                <a:solidFill>
                  <a:schemeClr val="tx1"/>
                </a:solidFill>
              </a:rPr>
              <a:t> </a:t>
            </a:r>
            <a:r>
              <a:rPr lang="es-VE" sz="1200" dirty="0" smtClean="0">
                <a:solidFill>
                  <a:schemeClr val="tx1"/>
                </a:solidFill>
              </a:rPr>
              <a:t>hiperplasia </a:t>
            </a:r>
            <a:r>
              <a:rPr lang="es-VE" sz="1200" dirty="0" err="1" smtClean="0">
                <a:solidFill>
                  <a:schemeClr val="tx1"/>
                </a:solidFill>
              </a:rPr>
              <a:t>pseudocarcinomatosa</a:t>
            </a:r>
            <a:r>
              <a:rPr lang="es-VE" sz="1200" dirty="0" smtClean="0">
                <a:solidFill>
                  <a:schemeClr val="tx1"/>
                </a:solidFill>
              </a:rPr>
              <a:t>. En dermis granulomas </a:t>
            </a:r>
            <a:r>
              <a:rPr lang="es-VE" sz="1200" dirty="0" err="1" smtClean="0">
                <a:solidFill>
                  <a:schemeClr val="tx1"/>
                </a:solidFill>
              </a:rPr>
              <a:t>tuberculoides</a:t>
            </a:r>
            <a:r>
              <a:rPr lang="es-VE" sz="1200" dirty="0" smtClean="0">
                <a:solidFill>
                  <a:schemeClr val="tx1"/>
                </a:solidFill>
              </a:rPr>
              <a:t> (flecha azul).</a:t>
            </a:r>
          </a:p>
          <a:p>
            <a:pPr algn="just"/>
            <a:r>
              <a:rPr lang="es-VE" sz="1200" dirty="0" smtClean="0">
                <a:solidFill>
                  <a:schemeClr val="tx1"/>
                </a:solidFill>
              </a:rPr>
              <a:t>Figura 4.B. H/E 40x. Granulomas </a:t>
            </a:r>
            <a:r>
              <a:rPr lang="es-VE" sz="1200" dirty="0" err="1" smtClean="0">
                <a:solidFill>
                  <a:schemeClr val="tx1"/>
                </a:solidFill>
              </a:rPr>
              <a:t>tuberculoides</a:t>
            </a:r>
            <a:r>
              <a:rPr lang="es-VE" sz="1200" dirty="0" smtClean="0">
                <a:solidFill>
                  <a:schemeClr val="tx1"/>
                </a:solidFill>
              </a:rPr>
              <a:t> con numerosas células gigantes multinucleadas tipo </a:t>
            </a:r>
            <a:r>
              <a:rPr lang="es-VE" sz="1200" dirty="0" err="1" smtClean="0">
                <a:solidFill>
                  <a:schemeClr val="tx1"/>
                </a:solidFill>
              </a:rPr>
              <a:t>Langhans</a:t>
            </a:r>
            <a:r>
              <a:rPr lang="es-VE" sz="1200" dirty="0" smtClean="0">
                <a:solidFill>
                  <a:schemeClr val="tx1"/>
                </a:solidFill>
              </a:rPr>
              <a:t> y tipo cuerpo extraño con </a:t>
            </a:r>
            <a:r>
              <a:rPr lang="es-VE" sz="1200" dirty="0" err="1" smtClean="0">
                <a:solidFill>
                  <a:schemeClr val="tx1"/>
                </a:solidFill>
              </a:rPr>
              <a:t>esférulas</a:t>
            </a:r>
            <a:r>
              <a:rPr lang="es-VE" sz="1200" dirty="0" smtClean="0">
                <a:solidFill>
                  <a:schemeClr val="tx1"/>
                </a:solidFill>
              </a:rPr>
              <a:t> de doble contorno intracelulares (granuloma </a:t>
            </a:r>
            <a:r>
              <a:rPr lang="es-VE" sz="1200" dirty="0" err="1" smtClean="0">
                <a:solidFill>
                  <a:schemeClr val="tx1"/>
                </a:solidFill>
              </a:rPr>
              <a:t>coccidiodal</a:t>
            </a:r>
            <a:r>
              <a:rPr lang="es-VE" sz="1200" dirty="0" smtClean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228600" y="2209800"/>
            <a:ext cx="152400" cy="76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2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2057400" y="2819400"/>
            <a:ext cx="152400" cy="76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2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810000" y="2819400"/>
            <a:ext cx="152400" cy="76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1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zabeth\Pictures\Infecciones\Coccidiodomicosis\Coccididomicosis PAS 40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495800" cy="3581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izabeth\Pictures\Infecciones\Coccidiodomicosis\Coccidiodomicosis 100X PA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4419600" cy="3505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2000" y="3886200"/>
            <a:ext cx="7848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1200" dirty="0" smtClean="0">
                <a:solidFill>
                  <a:schemeClr val="tx1"/>
                </a:solidFill>
              </a:rPr>
              <a:t>Figura </a:t>
            </a:r>
            <a:r>
              <a:rPr lang="es-VE" sz="1200" dirty="0">
                <a:solidFill>
                  <a:schemeClr val="tx1"/>
                </a:solidFill>
              </a:rPr>
              <a:t>5</a:t>
            </a:r>
            <a:r>
              <a:rPr lang="es-VE" sz="1200" dirty="0" smtClean="0">
                <a:solidFill>
                  <a:schemeClr val="tx1"/>
                </a:solidFill>
              </a:rPr>
              <a:t>.A. PAS 40x. </a:t>
            </a:r>
            <a:r>
              <a:rPr lang="es-VE" sz="1200" dirty="0" err="1" smtClean="0">
                <a:solidFill>
                  <a:schemeClr val="tx1"/>
                </a:solidFill>
              </a:rPr>
              <a:t>Esférulas</a:t>
            </a:r>
            <a:r>
              <a:rPr lang="es-VE" sz="1200" dirty="0" smtClean="0">
                <a:solidFill>
                  <a:schemeClr val="tx1"/>
                </a:solidFill>
              </a:rPr>
              <a:t> de doble contorno, en diferentes </a:t>
            </a:r>
            <a:r>
              <a:rPr lang="es-VE" sz="1200" dirty="0" err="1" smtClean="0">
                <a:solidFill>
                  <a:schemeClr val="tx1"/>
                </a:solidFill>
              </a:rPr>
              <a:t>estadíos</a:t>
            </a:r>
            <a:r>
              <a:rPr lang="es-VE" sz="1200" dirty="0" smtClean="0">
                <a:solidFill>
                  <a:schemeClr val="tx1"/>
                </a:solidFill>
              </a:rPr>
              <a:t> de maduración de localización intracelular y extracelular.</a:t>
            </a:r>
          </a:p>
          <a:p>
            <a:pPr algn="just"/>
            <a:r>
              <a:rPr lang="es-VE" sz="1200" dirty="0" smtClean="0">
                <a:solidFill>
                  <a:schemeClr val="tx1"/>
                </a:solidFill>
              </a:rPr>
              <a:t>Figura 5.B. PAS 100x. </a:t>
            </a:r>
            <a:r>
              <a:rPr lang="es-VE" sz="1200" dirty="0" err="1" smtClean="0">
                <a:solidFill>
                  <a:schemeClr val="tx1"/>
                </a:solidFill>
              </a:rPr>
              <a:t>Esférula</a:t>
            </a:r>
            <a:r>
              <a:rPr lang="es-VE" sz="1200" dirty="0" smtClean="0">
                <a:solidFill>
                  <a:schemeClr val="tx1"/>
                </a:solidFill>
              </a:rPr>
              <a:t> madura llena de artrosporas de localización extracelular (flecha azul e inmaduras de localización intracelular (flecha roja)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4724400" y="2286000"/>
            <a:ext cx="457200" cy="152400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Flecha derecha"/>
          <p:cNvSpPr/>
          <p:nvPr/>
        </p:nvSpPr>
        <p:spPr>
          <a:xfrm>
            <a:off x="6172200" y="10668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3102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33600" y="5638800"/>
            <a:ext cx="5029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1200" dirty="0" smtClean="0">
                <a:solidFill>
                  <a:schemeClr val="tx1"/>
                </a:solidFill>
              </a:rPr>
              <a:t>Figura 6. Paciente a los </a:t>
            </a:r>
            <a:r>
              <a:rPr lang="es-VE" sz="1200" dirty="0">
                <a:solidFill>
                  <a:schemeClr val="tx1"/>
                </a:solidFill>
              </a:rPr>
              <a:t>6</a:t>
            </a:r>
            <a:r>
              <a:rPr lang="es-VE" sz="1200" dirty="0" smtClean="0">
                <a:solidFill>
                  <a:schemeClr val="tx1"/>
                </a:solidFill>
              </a:rPr>
              <a:t> meses de tratamiento con </a:t>
            </a:r>
            <a:r>
              <a:rPr lang="es-VE" sz="1200" dirty="0" err="1" smtClean="0">
                <a:solidFill>
                  <a:schemeClr val="tx1"/>
                </a:solidFill>
              </a:rPr>
              <a:t>itraconazol</a:t>
            </a:r>
            <a:r>
              <a:rPr lang="es-VE" sz="1200" dirty="0">
                <a:solidFill>
                  <a:schemeClr val="tx1"/>
                </a:solidFill>
              </a:rPr>
              <a:t> </a:t>
            </a:r>
            <a:r>
              <a:rPr lang="es-VE" sz="1200" dirty="0" smtClean="0">
                <a:solidFill>
                  <a:schemeClr val="tx1"/>
                </a:solidFill>
              </a:rPr>
              <a:t>200 mg BID.</a:t>
            </a:r>
          </a:p>
        </p:txBody>
      </p:sp>
      <p:pic>
        <p:nvPicPr>
          <p:cNvPr id="1026" name="Picture 2" descr="C:\Users\Elizabeth\Pictures\Infecciones\Coccidiodomicosis\unname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49" y="76200"/>
            <a:ext cx="4155951" cy="539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4267200" y="2438400"/>
            <a:ext cx="6858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Elipse"/>
          <p:cNvSpPr/>
          <p:nvPr/>
        </p:nvSpPr>
        <p:spPr>
          <a:xfrm>
            <a:off x="5867400" y="2590800"/>
            <a:ext cx="6858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19575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261</Words>
  <Application>Microsoft Office PowerPoint</Application>
  <PresentationFormat>Presentación en pantalla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Elizabeth</dc:creator>
  <cp:lastModifiedBy>Elizabeth</cp:lastModifiedBy>
  <cp:revision>10</cp:revision>
  <dcterms:created xsi:type="dcterms:W3CDTF">2020-06-03T00:37:06Z</dcterms:created>
  <dcterms:modified xsi:type="dcterms:W3CDTF">2020-06-03T15:24:26Z</dcterms:modified>
</cp:coreProperties>
</file>